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5" d="100"/>
          <a:sy n="85" d="100"/>
        </p:scale>
        <p:origin x="590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ACF0E2E-0CD2-4561-BEA7-44905ACEFBF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AC633641-1EDD-476A-A472-6AB58294DAF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EBFB08B-415D-4631-9F7E-81EF64982D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B1AC0-6ED1-4490-A163-73B554CE962F}" type="datetimeFigureOut">
              <a:rPr lang="es-CL" smtClean="0"/>
              <a:t>26-08-2025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37243E8A-D028-4AA3-8593-6288BC52AF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80FDC02-DA0B-4451-92B0-3F96D7E9EA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554F14-EA49-45BF-866D-5F2377270B11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7893695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C8611D3-AD54-4A72-89CC-A847170A59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390241AD-0419-4E83-9501-D8176ABA853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44ECDE0-A63C-468C-957A-D65AF0F086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B1AC0-6ED1-4490-A163-73B554CE962F}" type="datetimeFigureOut">
              <a:rPr lang="es-CL" smtClean="0"/>
              <a:t>26-08-2025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94FD1CE-B113-45CB-B3EC-2C8D5B6647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4D9CC2A-CA84-4596-AD50-E6CCB19DD2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554F14-EA49-45BF-866D-5F2377270B11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7851342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59AB4C52-C7D2-4C06-B8F2-270CA8B7740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38D73114-C206-4872-B8B6-EEAD4B22CAD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3412388-5113-40DB-803A-87CBA411DE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B1AC0-6ED1-4490-A163-73B554CE962F}" type="datetimeFigureOut">
              <a:rPr lang="es-CL" smtClean="0"/>
              <a:t>26-08-2025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EBD3D73-B0D2-4C37-B201-387F9F3D78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76FC187-E2AF-4B04-82E9-C9A5F0DE4F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554F14-EA49-45BF-866D-5F2377270B11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8176480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8C592E1-11E7-4BE9-8B1C-4FC23CA8E4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ECAC94C-FE65-4EB5-A4F2-093DFDDA01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FDC1FF7-25FB-4D3D-82D6-46529D3D8B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B1AC0-6ED1-4490-A163-73B554CE962F}" type="datetimeFigureOut">
              <a:rPr lang="es-CL" smtClean="0"/>
              <a:t>26-08-2025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3923A03-296A-46B6-9C06-F914ABC2E5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D441499-DD4F-4A49-BF3C-922219A572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554F14-EA49-45BF-866D-5F2377270B11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6421784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B24EB72-6676-460C-824B-F90E85F949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219DF039-D8A7-43FE-A735-DE67BE5A8C6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0389837-842C-4AC3-AFFD-A9C992782B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B1AC0-6ED1-4490-A163-73B554CE962F}" type="datetimeFigureOut">
              <a:rPr lang="es-CL" smtClean="0"/>
              <a:t>26-08-2025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FDD3021-5B79-4382-A782-73F981DE64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C96208D-EB25-4163-9BC4-B5CD0AA0F6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554F14-EA49-45BF-866D-5F2377270B11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2555324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9C85A30-B649-485F-BA05-9BF4EE9E37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E33EF28-8E75-46B5-8421-BCA261A0C13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608B074B-3453-4F96-B382-D69379CAF31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C85B44D1-FB4A-40A8-B03A-96BDADC7CF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B1AC0-6ED1-4490-A163-73B554CE962F}" type="datetimeFigureOut">
              <a:rPr lang="es-CL" smtClean="0"/>
              <a:t>26-08-2025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6C88A45D-FCB7-48F1-9829-2C106881BB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CAF9D89F-2D32-41AC-A9AC-A530DDC928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554F14-EA49-45BF-866D-5F2377270B11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1204875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34DC87C-1054-40E4-BCA9-A5FD3B5927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D5DAF95A-980D-43B5-B14B-FD8363A9B2B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CD8368C7-6E80-45ED-8A8D-C2D8AC6AE72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C82DBCBD-AD91-4CB8-A757-B4B58E248DA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585F1EC5-AD9E-4D44-ABC0-D6222CB302D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40FCC89A-FA3D-4096-BC8B-811C717722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B1AC0-6ED1-4490-A163-73B554CE962F}" type="datetimeFigureOut">
              <a:rPr lang="es-CL" smtClean="0"/>
              <a:t>26-08-2025</a:t>
            </a:fld>
            <a:endParaRPr lang="es-CL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2BBCA107-5E7D-4B2D-9B50-3226DC0AA3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2F9506BA-BD79-4879-AEBA-69312022F6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554F14-EA49-45BF-866D-5F2377270B11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2269902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390560F-B6B3-4B70-A11E-BB6925371A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EDF076A5-C752-4C59-B589-F4B0175297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B1AC0-6ED1-4490-A163-73B554CE962F}" type="datetimeFigureOut">
              <a:rPr lang="es-CL" smtClean="0"/>
              <a:t>26-08-2025</a:t>
            </a:fld>
            <a:endParaRPr lang="es-CL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32151C55-4412-410C-A24C-B29A5C4D0E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257C86C8-0948-4AFC-98A4-F7EB616984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554F14-EA49-45BF-866D-5F2377270B11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0473034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5DAC9210-BEBD-4195-9FD6-EBA90B123F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B1AC0-6ED1-4490-A163-73B554CE962F}" type="datetimeFigureOut">
              <a:rPr lang="es-CL" smtClean="0"/>
              <a:t>26-08-2025</a:t>
            </a:fld>
            <a:endParaRPr lang="es-CL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F3B59ABB-B332-47B2-B7BC-6D7D736A31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B84EB9E3-A7A6-4366-90C5-503C833B0F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554F14-EA49-45BF-866D-5F2377270B11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4320494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5C97F51-C0E4-4EEB-87AE-B247398493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119AB26-AE18-4FFA-B994-0E69CC98ED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A334DFA9-2500-4085-8681-6025550C080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6FEA7DBC-B25D-4E87-9A73-D8B5634F82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B1AC0-6ED1-4490-A163-73B554CE962F}" type="datetimeFigureOut">
              <a:rPr lang="es-CL" smtClean="0"/>
              <a:t>26-08-2025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EDFE3130-C337-4F5F-9199-E73F0DA907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4021E625-D7C9-42A2-9719-708CCE1ED6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554F14-EA49-45BF-866D-5F2377270B11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1527513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8F63878-973A-430D-87A0-4C3FC54912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209E59BE-5A17-421B-8C0A-9B846BD1F8E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L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4A997014-086E-4B96-B1E8-C2EA55FD60B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63D3D1E7-3B3A-47F1-A6A7-52C028903A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B1AC0-6ED1-4490-A163-73B554CE962F}" type="datetimeFigureOut">
              <a:rPr lang="es-CL" smtClean="0"/>
              <a:t>26-08-2025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DC2881B7-9529-43D2-B74B-C0426E4047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109E4E12-4DAD-4DE2-942A-D1B622A9DE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554F14-EA49-45BF-866D-5F2377270B11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4222583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2FA42D6C-FDDB-4C78-99AA-3F29996059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ED4DFC6B-6EBC-41C7-93A3-101B85E35C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4E3DA64-E862-4E6A-9A58-3E4E294C40F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1B1AC0-6ED1-4490-A163-73B554CE962F}" type="datetimeFigureOut">
              <a:rPr lang="es-CL" smtClean="0"/>
              <a:t>26-08-2025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3C1F31C-7F24-4A23-8F82-1575ABA3DB0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A4AAE02-288A-4210-AF5A-8315685956C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554F14-EA49-45BF-866D-5F2377270B11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9858379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D430410F-3217-4147-A435-52963A204EC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54106" y="457200"/>
            <a:ext cx="5181600" cy="5719763"/>
          </a:xfrm>
        </p:spPr>
        <p:txBody>
          <a:bodyPr>
            <a:normAutofit fontScale="92500" lnSpcReduction="20000"/>
          </a:bodyPr>
          <a:lstStyle/>
          <a:p>
            <a:r>
              <a:rPr lang="es-MX" sz="1400" b="1" dirty="0">
                <a:effectLst/>
              </a:rPr>
              <a:t> </a:t>
            </a:r>
            <a:r>
              <a:rPr lang="es-MX" sz="1800" b="1" dirty="0">
                <a:effectLst/>
              </a:rPr>
              <a:t>¿Cuál era la función principal del Consejo de Indias en España?</a:t>
            </a:r>
          </a:p>
          <a:p>
            <a:r>
              <a:rPr lang="es-MX" sz="1800" b="1" dirty="0">
                <a:effectLst/>
              </a:rPr>
              <a:t>¿Qué institución controlaba el comercio y cobraba el Quinto Real?</a:t>
            </a:r>
          </a:p>
          <a:p>
            <a:r>
              <a:rPr lang="es-MX" sz="1800" b="1" dirty="0">
                <a:effectLst/>
              </a:rPr>
              <a:t>¿Quién era el virrey y qué representaba en América?</a:t>
            </a:r>
          </a:p>
          <a:p>
            <a:r>
              <a:rPr lang="es-MX" sz="1800" b="1" dirty="0">
                <a:effectLst/>
              </a:rPr>
              <a:t>¿Cuál era el rol de las Reales Audiencias?</a:t>
            </a:r>
          </a:p>
          <a:p>
            <a:r>
              <a:rPr lang="es-MX" sz="1800" b="1" dirty="0">
                <a:effectLst/>
              </a:rPr>
              <a:t>¿Qué institución de gobierno local era el Cabildo y por qué fue importante para la elite criolla?</a:t>
            </a:r>
          </a:p>
          <a:p>
            <a:r>
              <a:rPr lang="es-MX" sz="1800" b="1" dirty="0">
                <a:effectLst/>
              </a:rPr>
              <a:t>Describe las principales características del trazado en damero. ¿Quién fue su creador?</a:t>
            </a:r>
          </a:p>
          <a:p>
            <a:r>
              <a:rPr lang="es-MX" sz="1800" b="1" dirty="0">
                <a:effectLst/>
              </a:rPr>
              <a:t>¿Por qué era importante la Plaza Mayor en la vida de la ciudad colonial?</a:t>
            </a:r>
          </a:p>
          <a:p>
            <a:r>
              <a:rPr lang="es-MX" sz="1800" b="1" dirty="0">
                <a:effectLst/>
              </a:rPr>
              <a:t>¿Qué factores geográficos consideraban los españoles al fundar una ciudad?</a:t>
            </a:r>
          </a:p>
          <a:p>
            <a:r>
              <a:rPr lang="es-MX" sz="1800" b="1" dirty="0">
                <a:effectLst/>
              </a:rPr>
              <a:t>Nombre los principales grupos sociales de la época colonial, de la cúspide a la base de la pirámide.</a:t>
            </a:r>
          </a:p>
          <a:p>
            <a:r>
              <a:rPr lang="es-MX" sz="1800" b="1" dirty="0">
                <a:effectLst/>
              </a:rPr>
              <a:t>¿Cuál era la diferencia entre un peninsular y un criollo?</a:t>
            </a:r>
          </a:p>
          <a:p>
            <a:endParaRPr lang="es-MX" sz="1800" b="1" dirty="0">
              <a:effectLst/>
            </a:endParaRPr>
          </a:p>
          <a:p>
            <a:pPr marL="0" indent="0">
              <a:buNone/>
            </a:pPr>
            <a:br>
              <a:rPr lang="es-MX" sz="1800" b="1" dirty="0">
                <a:solidFill>
                  <a:srgbClr val="4D6BFE"/>
                </a:solidFill>
                <a:effectLst/>
              </a:rPr>
            </a:br>
            <a:endParaRPr lang="es-CL" sz="1800" b="1" dirty="0"/>
          </a:p>
        </p:txBody>
      </p:sp>
      <p:sp>
        <p:nvSpPr>
          <p:cNvPr id="8" name="Marcador de contenido 7">
            <a:extLst>
              <a:ext uri="{FF2B5EF4-FFF2-40B4-BE49-F238E27FC236}">
                <a16:creationId xmlns:a16="http://schemas.microsoft.com/office/drawing/2014/main" id="{88383B1A-0CEA-417B-8609-79B3EF3765B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81165" y="349623"/>
            <a:ext cx="5181600" cy="5486681"/>
          </a:xfrm>
        </p:spPr>
        <p:txBody>
          <a:bodyPr>
            <a:noAutofit/>
          </a:bodyPr>
          <a:lstStyle/>
          <a:p>
            <a:r>
              <a:rPr lang="es-MX" sz="1800" b="1" dirty="0">
                <a:effectLst/>
              </a:rPr>
              <a:t>Nombre los tres principales sistemas de trabajo y explotación en la colonia.</a:t>
            </a:r>
          </a:p>
          <a:p>
            <a:r>
              <a:rPr lang="es-MX" sz="1800" b="1" dirty="0">
                <a:effectLst/>
              </a:rPr>
              <a:t>Explica cómo funcionaba la hacienda colonial en Chile. ¿Quiénes eran los inquilinos y los peones?</a:t>
            </a:r>
          </a:p>
          <a:p>
            <a:r>
              <a:rPr lang="es-MX" sz="1800" b="1" dirty="0">
                <a:effectLst/>
              </a:rPr>
              <a:t>¿Qué evento se conoce como el Desastre de Curalaba y qué consecuencias tuvo para los españoles?</a:t>
            </a:r>
          </a:p>
          <a:p>
            <a:r>
              <a:rPr lang="es-MX" sz="1800" b="1" dirty="0">
                <a:effectLst/>
              </a:rPr>
              <a:t>¿Cuál era la diferencia entre la Guerra Defensiva y la Guerra Ofensiva en la Guerra de Arauco?</a:t>
            </a:r>
          </a:p>
          <a:p>
            <a:r>
              <a:rPr lang="es-MX" sz="1800" b="1" dirty="0">
                <a:effectLst/>
              </a:rPr>
              <a:t>¿Qué eran los Parlamentos y por qué se crearon?</a:t>
            </a:r>
          </a:p>
          <a:p>
            <a:r>
              <a:rPr lang="es-MX" sz="1800" b="1" dirty="0">
                <a:effectLst/>
              </a:rPr>
              <a:t>¿Qué acuerdo se estableció en el Parlamento de Quilín?</a:t>
            </a:r>
          </a:p>
          <a:p>
            <a:r>
              <a:rPr lang="es-MX" sz="1800" b="1" dirty="0">
                <a:effectLst/>
              </a:rPr>
              <a:t>¿Quién fue el español que inició la conquista de Chile y quién le sucedió?</a:t>
            </a:r>
            <a:endParaRPr lang="es-CL" sz="1800" dirty="0"/>
          </a:p>
        </p:txBody>
      </p:sp>
    </p:spTree>
    <p:extLst>
      <p:ext uri="{BB962C8B-B14F-4D97-AF65-F5344CB8AC3E}">
        <p14:creationId xmlns:p14="http://schemas.microsoft.com/office/powerpoint/2010/main" val="92455985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248</Words>
  <Application>Microsoft Office PowerPoint</Application>
  <PresentationFormat>Panorámica</PresentationFormat>
  <Paragraphs>19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José Felipe Díaz Gamboa</dc:creator>
  <cp:lastModifiedBy>José Felipe Díaz Gamboa</cp:lastModifiedBy>
  <cp:revision>1</cp:revision>
  <dcterms:created xsi:type="dcterms:W3CDTF">2025-08-26T13:26:52Z</dcterms:created>
  <dcterms:modified xsi:type="dcterms:W3CDTF">2025-08-26T13:27:04Z</dcterms:modified>
</cp:coreProperties>
</file>